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37"/>
  </p:notesMasterIdLst>
  <p:sldIdLst>
    <p:sldId id="29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embeddedFontLst>
    <p:embeddedFont>
      <p:font typeface="Malgun Gothic" panose="020B0503020000020004" pitchFamily="50" charset="-127"/>
      <p:regular r:id="rId38"/>
      <p:bold r:id="rId39"/>
    </p:embeddedFont>
    <p:embeddedFont>
      <p:font typeface="Arimo" panose="020B0600000101010101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kfL2Jvwy5IitHtbAp5HHGkJpQ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2355C4-9E7D-462A-A899-C1B382862F57}">
  <a:tblStyle styleId="{882355C4-9E7D-462A-A899-C1B382862F57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구한 스타벅스 매장 주소정보들을 기준으로 소상공인마당에서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셀레니움과 뷰티풀숲을 이용하여 매출액과 건수 정보를 수집 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스타벅스가 속한 상권 매출액과 행정구 전체 카페에 대한 매출액 비교를 위해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 상권을 스타벅스 반경 200m로 정의 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스타벅스 상권과 해당 행정구의 평균 매출액과 건수 정보를 수집하였고</a:t>
            </a:r>
            <a:endParaRPr/>
          </a:p>
        </p:txBody>
      </p:sp>
      <p:sp>
        <p:nvSpPr>
          <p:cNvPr id="196" name="Google Shape;19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크롤링한 데이터를 저희 사용 목적에 맞게 적절히 파싱하였습니다.</a:t>
            </a:r>
            <a:endParaRPr/>
          </a:p>
        </p:txBody>
      </p:sp>
      <p:sp>
        <p:nvSpPr>
          <p:cNvPr id="204" name="Google Shape;2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결과를 csv파일로 저장 하였습니다.</a:t>
            </a:r>
            <a:endParaRPr/>
          </a:p>
        </p:txBody>
      </p:sp>
      <p:sp>
        <p:nvSpPr>
          <p:cNvPr id="212" name="Google Shape;21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스타벅스 상권에서 해당 행정구 평균 매출액과 건 수를 빼서 시각화 한 결과입니다.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평균 매출액 차이의 경우 양천구는 1000만원이 넘으며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그 밑으로는 500만원이 넘는 차이를 보이고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건수 또한 해당 행정구 평균과 큰 차이를 나타내고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서울전체에 대한 평균 매출액 차이는 269만원, 건수 차이는 472건으로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상당히 유의미한 결과를 나타내고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울산의 경우 또한 평균 매출액 차이가 130만원, 건수 차이는 60건이 상당한 차이가 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서울과 울산 스타벅스 매장 분석 결과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매출액과 건수에 유의미한 차이가 있었고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스타벅스의 입지 분석이 효과가 있었습니다.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스타벅스 분석을 통해 얻은 결론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첫번째로 스타벅스 주위 200m 상권의 카페 평균 매출액과 건수가 구 평균 보다 대체적으로 높음을 확인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두번째로 스타벅스의 입지선정 분석은 대외비 이기 때문에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입지 선정에 있어서 어떤 요인들이 중요한지 저희가 직접 분석 해보고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예비 창업자에게 고려해야할 특징들과 위치를 추천해주고자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서울시 우리마을가게 상권분석 서비스에서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점포 수, 생존율, 소득 분위, 직장 인구 수, 임대시세를 셀레니움과 뷰티풀숲을 통하여 수집했습니다.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기준 단위는 행정구 이며, 기준 분기는 2021년 2분기, 3분기 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목차는 다음과 같이 구성하였습니다.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KOSIS에서 인구수와 여성 인구수를 수집하였습니다.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역시 행정구 단위로 2021년 2, 3분기를 기준으로 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수집한 데이터를 행정구를 index로 하는 DataFrame을 생성하였습니다.</a:t>
            </a:r>
            <a:endParaRPr/>
          </a:p>
        </p:txBody>
      </p:sp>
      <p:sp>
        <p:nvSpPr>
          <p:cNvPr id="294" name="Google Shape;29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카페가 5년 이후까지 생존할 확률에 대한 상관계수를 분석한 결과 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상관 계수들 중 임대료가 0.49로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생존율에 있어서</a:t>
            </a:r>
            <a:r>
              <a:rPr lang="ko-KR"/>
              <a:t> 가장 중요한 변수는 임대료이며,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임대료를 행정구 별로 나누어 분석했습니다.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folium (폴리움)을 이용하여 임대료, 매출액, 5년 생존율을 행정구 별로 시각화 한 결과 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임대료와 매출액을 기준으로 행정구 별로 클러스터링 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scatter를 이용하여 임대료와 매출액을 행정구별로 표시하고, 클러스터링한 결과 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 1상권 입니다. 제 1상권은 임대료가 높다는 특징이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 1상권은 중구 1개의 행정구 밖에 없어 변수의 중요도를 구할 수 없었지만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인구수 대비 음식점 수를 구한 결과 중구가 상당히 높았으며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인구 수 대비 직장 인구 또한 다른 구들에 비해 압도적으로 높음을 알 수 있고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이는 유동인구가 높다고 유추할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제 2상권 시각화 결과로는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음식점 수와, 직장인구, 여성 비율이 중요 함을 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상권 에서는 2상권과 달리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여성 비율, 음식점 수, 소득 분위가 중요합니다.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클러스터링한 상권 별로 중요한 변수들이 상이함을 알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제 1상권에 카페를 창업하고 싶은 사람에게 추천 한다면 고려해야 할 특성은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 번째로 직장인구와 유동인구를 고려해야하고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임대료 대비 매출액이 높은 곳이 아님을 숙지하고 창업 해야할 것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명동이란 지역 특성 상 초대규모 자본으로 카페 창업을 추천합니다.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상권에 카페를 창업하고 싶은 사람은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 번째로 주위 음식점 수와 직장인구를 고려 해야할 것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상권 중 생존율이 높은 종로구를 추천하며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회사와 음식점이 밀집되어 있는 곳에 대규모 자본으로 카페 창업을 추천합니다.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상권에서는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여성 인구와 주위 음식점 수를 고려하여 창업 해야할 것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상권 중 가장 생존율이 높은 광진구를 추천하며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여성이 선호할 만한 요소를 고려하여 소규모 자본으로 카페 창업을 추천합니다.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번외로 매출액 대비 구매 건수를 오름차순으로 시각화 해서 행정구 별로 물가를 짐작해 볼 수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만약 소규모의 자본으로 테이크 아웃 카페 창업을 희망하는 예비 창업자의 경우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매출액을 건수로 나눈 결과가 낮은 금천구와 동작구를 추천 해줄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이상으로 발표 마치겠습니다. 감사합니다.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그간 학교를 다니며 바보사거리에 많은 카페들이 생기고 폐업하는 것을 본 적이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저흰 많은 카페들이 자주 생기고, 폐업 하는 데에 있어 가장 큰 이유를 해당 카페의 상권 문제라 생각 했고,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새로 개업하는 카페가 오래도록 생존하는데에 어떠한 특징들이 있는지 분석해보기로 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국내 커피 시장 규모는 날이 갈수록 증가하고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카페는 이미 포화상태임을 알 수 있었습니다.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그럼에도 창업자들의 희망 아이템 1순위는 카페 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 스타벅스는 생활 패턴, 유동 인구 등 여러가지 분석을 통해 입점 위치를 선정하기때문에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입점 조건이 상당히 까다로운 것으로 알려져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이디야 문창기 대표에 따르면 초기 사업 당시, 커피가 잘 팔리는 자리, 즉 장소 선정을 중요시 했다고 하며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 옆자리 전략을 내세웠다고 합니다.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저희는 이런 스타벅스의 위치선정이 효과가 있는지 알아보고 정말 효과가 있다면 요인을 분석해 보기로 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데이터 수집 및 분석을 통하여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스타벅스가 위치한 상권의 매출과 해당 스타벅스가 속한 행정구의 평균 매출을 비교해서 카페 창업에 있어 상권이 중요하다는 가설을 뒷받침 하고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최종적으로 행정구들의 특성을 고려하여 예비 창업자들에게 창업 위치를 추천해주고자 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스타벅스 공식 홈페이지에서 셀레니움과 뷰티풀숲을 이용하여 매장 명, 주소를 구 단위로 저장 하였습니다.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서울 25개 구에 대해서 총 568개의 매장정보를 수집 햇고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울산 5개 구에 대해서 29개의 매장 정보를 수집햇습니다.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cffd457622_0_21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cffd457622_0_21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cffd457622_0_2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ffd457622_0_25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cffd457622_0_25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cffd457622_0_2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ffd457622_0_25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ffd457622_0_27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cffd457622_0_27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gcffd457622_0_27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cffd457622_0_27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cffd457622_0_27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716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205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2306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978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40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579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830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cffd457622_0_22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cffd457622_0_2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6286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8815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125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ffd457622_0_2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cffd457622_0_2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cffd457622_0_2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cffd457622_0_2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cffd457622_0_2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cffd457622_0_2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cffd457622_0_2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ffd457622_0_2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cffd457622_0_2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ffd457622_0_23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cffd457622_0_23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cffd457622_0_2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cffd457622_0_23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cffd457622_0_2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ffd457622_0_24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cffd457622_0_24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cffd457622_0_24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cffd457622_0_24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cffd457622_0_2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ffd457622_0_24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cffd457622_0_2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ffd457622_0_2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cffd457622_0_2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cffd457622_0_2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08306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63655" y="1599194"/>
            <a:ext cx="8982000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4400" b="0" i="0" u="none" strike="noStrike" dirty="0">
                <a:solidFill>
                  <a:srgbClr val="538CD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스타벅스로 알아보는 </a:t>
            </a:r>
            <a:br>
              <a:rPr lang="ko-KR" altLang="en-US" sz="4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카페 최적 입지 선정 및 추천</a:t>
            </a:r>
            <a:endParaRPr lang="en-US" sz="1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E0F81-5AEF-46E1-8A76-48D719C0CA03}"/>
              </a:ext>
            </a:extLst>
          </p:cNvPr>
          <p:cNvSpPr txBox="1"/>
          <p:nvPr/>
        </p:nvSpPr>
        <p:spPr>
          <a:xfrm>
            <a:off x="7512055" y="371240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20172106 </a:t>
            </a:r>
            <a:r>
              <a:rPr lang="ko-KR" altLang="en-US" dirty="0"/>
              <a:t>이수민</a:t>
            </a:r>
            <a:r>
              <a:rPr lang="en-US" altLang="ko-KR" dirty="0"/>
              <a:t> (</a:t>
            </a:r>
            <a:r>
              <a:rPr lang="ko-KR" altLang="en-US" dirty="0"/>
              <a:t>팀장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20172104 </a:t>
            </a:r>
            <a:r>
              <a:rPr lang="ko-KR" altLang="en-US" dirty="0"/>
              <a:t>이대성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1" descr="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792" y="1357111"/>
            <a:ext cx="7460209" cy="459216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78" name="Google Shape;178;p11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79" name="Google Shape;179;p11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1"/>
          <p:cNvCxnSpPr/>
          <p:nvPr/>
        </p:nvCxnSpPr>
        <p:spPr>
          <a:xfrm>
            <a:off x="911424" y="2740858"/>
            <a:ext cx="2376264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1"/>
          <p:cNvSpPr txBox="1"/>
          <p:nvPr/>
        </p:nvSpPr>
        <p:spPr>
          <a:xfrm>
            <a:off x="254977" y="231323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소상공인마당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623392" y="2996952"/>
            <a:ext cx="43924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셀레니움, 뷰티풀숲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매출액, 건수 정보를 크롤링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7575" y="867675"/>
            <a:ext cx="5727900" cy="5443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88" name="Google Shape;188;p12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89" name="Google Shape;189;p12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12"/>
          <p:cNvCxnSpPr/>
          <p:nvPr/>
        </p:nvCxnSpPr>
        <p:spPr>
          <a:xfrm>
            <a:off x="911424" y="2740858"/>
            <a:ext cx="23763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2"/>
          <p:cNvSpPr txBox="1"/>
          <p:nvPr/>
        </p:nvSpPr>
        <p:spPr>
          <a:xfrm>
            <a:off x="254977" y="2313230"/>
            <a:ext cx="378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소상공인마당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622725" y="2921850"/>
            <a:ext cx="417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스타벅스 반경 200m</a:t>
            </a: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 지점과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해당 행정구의 평균</a:t>
            </a: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 매출액을 비교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99" name="Google Shape;199;p13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13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800" y="1771075"/>
            <a:ext cx="8736300" cy="4173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07" name="Google Shape;207;p14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408" y="1772816"/>
            <a:ext cx="10316983" cy="374441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15" name="Google Shape;215;p15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159" y="1556792"/>
            <a:ext cx="10760320" cy="453650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66" y="1844824"/>
            <a:ext cx="4730662" cy="4500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22" name="Google Shape;222;p16"/>
          <p:cNvSpPr txBox="1"/>
          <p:nvPr/>
        </p:nvSpPr>
        <p:spPr>
          <a:xfrm>
            <a:off x="4151784" y="738838"/>
            <a:ext cx="5730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스타벅스 상권(200m)  - 행정구 평균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3" name="Google Shape;223;p16"/>
          <p:cNvCxnSpPr/>
          <p:nvPr/>
        </p:nvCxnSpPr>
        <p:spPr>
          <a:xfrm>
            <a:off x="3503713" y="1169090"/>
            <a:ext cx="5688631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6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5" name="Google Shape;225;p16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6" name="Google Shape;2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906" y="1809320"/>
            <a:ext cx="4730662" cy="453550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27" name="Google Shape;227;p16"/>
          <p:cNvSpPr txBox="1"/>
          <p:nvPr/>
        </p:nvSpPr>
        <p:spPr>
          <a:xfrm>
            <a:off x="2639616" y="1412776"/>
            <a:ext cx="2376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8184232" y="1380510"/>
            <a:ext cx="2376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건 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479376" y="1135874"/>
            <a:ext cx="1080120" cy="42930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479376" y="1135874"/>
            <a:ext cx="1224136" cy="41162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</a:t>
            </a:r>
            <a:endParaRPr/>
          </a:p>
        </p:txBody>
      </p:sp>
      <p:sp>
        <p:nvSpPr>
          <p:cNvPr id="231" name="Google Shape;231;p16"/>
          <p:cNvSpPr txBox="1"/>
          <p:nvPr/>
        </p:nvSpPr>
        <p:spPr>
          <a:xfrm>
            <a:off x="1343472" y="6381328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평균 매출액 차이 : 269 (만원)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7320136" y="6385047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평균 건수 차이 : 472 (회)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38" name="Google Shape;238;p17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575" y="1782108"/>
            <a:ext cx="4730400" cy="453312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40" name="Google Shape;2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6040" y="1782109"/>
            <a:ext cx="4730398" cy="453312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41" name="Google Shape;241;p17"/>
          <p:cNvSpPr txBox="1"/>
          <p:nvPr/>
        </p:nvSpPr>
        <p:spPr>
          <a:xfrm>
            <a:off x="4326201" y="836712"/>
            <a:ext cx="57302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스타벅스 상권(200m)  - 행정구 평균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2" name="Google Shape;242;p17"/>
          <p:cNvCxnSpPr/>
          <p:nvPr/>
        </p:nvCxnSpPr>
        <p:spPr>
          <a:xfrm>
            <a:off x="3503713" y="1266964"/>
            <a:ext cx="5688631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17"/>
          <p:cNvSpPr txBox="1"/>
          <p:nvPr/>
        </p:nvSpPr>
        <p:spPr>
          <a:xfrm>
            <a:off x="2927648" y="1403484"/>
            <a:ext cx="2376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8184232" y="1412776"/>
            <a:ext cx="23762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건 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479376" y="1135874"/>
            <a:ext cx="1224136" cy="41162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울산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7176120" y="6385047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평균 건수 차이 : 60.4 (회)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343472" y="6372036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평균 매출액 차이 : 130.6 (만원)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/>
          <p:nvPr/>
        </p:nvSpPr>
        <p:spPr>
          <a:xfrm>
            <a:off x="2207568" y="1013572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54" name="Google Shape;254;p18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18"/>
          <p:cNvSpPr/>
          <p:nvPr/>
        </p:nvSpPr>
        <p:spPr>
          <a:xfrm>
            <a:off x="1055440" y="1412776"/>
            <a:ext cx="9649072" cy="15841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스타벅스 주위 200m 상권의 카페 평균 매출액과 건수가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 평균 보다 대체적으로 높음을 확인 했다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1055440" y="3645024"/>
            <a:ext cx="9649072" cy="158417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요인 때문인지 분석 해 보고 예비 창업자에게 추천 해주자  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9"/>
          <p:cNvGrpSpPr/>
          <p:nvPr/>
        </p:nvGrpSpPr>
        <p:grpSpPr>
          <a:xfrm>
            <a:off x="3979480" y="1453581"/>
            <a:ext cx="4233042" cy="3950841"/>
            <a:chOff x="2220547" y="1234308"/>
            <a:chExt cx="4702909" cy="4389384"/>
          </a:xfrm>
        </p:grpSpPr>
        <p:sp>
          <p:nvSpPr>
            <p:cNvPr id="262" name="Google Shape;262;p19"/>
            <p:cNvSpPr/>
            <p:nvPr/>
          </p:nvSpPr>
          <p:spPr>
            <a:xfrm rot="10800000">
              <a:off x="2220547" y="1234308"/>
              <a:ext cx="4702909" cy="4389384"/>
            </a:xfrm>
            <a:prstGeom prst="rect">
              <a:avLst/>
            </a:prstGeom>
            <a:gradFill>
              <a:gsLst>
                <a:gs pos="0">
                  <a:srgbClr val="E96380">
                    <a:alpha val="16862"/>
                  </a:srgbClr>
                </a:gs>
                <a:gs pos="100000">
                  <a:srgbClr val="70A4D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244147" y="1254238"/>
              <a:ext cx="4657189" cy="4349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4152649" y="1615205"/>
            <a:ext cx="3886702" cy="362759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331873" y="1801907"/>
            <a:ext cx="3519217" cy="3254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5736726" y="2195640"/>
            <a:ext cx="718551" cy="718551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5771243" y="2293105"/>
            <a:ext cx="649514" cy="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Arial"/>
              <a:buNone/>
            </a:pPr>
            <a:r>
              <a:rPr lang="ko-KR" sz="2933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  <a:endParaRPr sz="2933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>
            <a:off x="4323577" y="3366772"/>
            <a:ext cx="3544844" cy="57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서울시 카페 분석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74" name="Google Shape;274;p20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20"/>
          <p:cNvCxnSpPr/>
          <p:nvPr/>
        </p:nvCxnSpPr>
        <p:spPr>
          <a:xfrm>
            <a:off x="695400" y="2313563"/>
            <a:ext cx="2808312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20"/>
          <p:cNvSpPr txBox="1"/>
          <p:nvPr/>
        </p:nvSpPr>
        <p:spPr>
          <a:xfrm>
            <a:off x="286745" y="1628800"/>
            <a:ext cx="37804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우리마을가게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상권분석 서비스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407368" y="2641665"/>
            <a:ext cx="4320480" cy="25853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셀레니움, 뷰티풀숲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점포수, 생존율, 소득 분위, 직장 인구, 임대시세를 크롤링 하여 csv파일 저장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&lt;기준단위&gt;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행정구</a:t>
            </a:r>
            <a:endParaRPr sz="1800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&lt;기준분기&gt;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20"/>
          <p:cNvPicPr preferRelativeResize="0"/>
          <p:nvPr/>
        </p:nvPicPr>
        <p:blipFill rotWithShape="1">
          <a:blip r:embed="rId3">
            <a:alphaModFix/>
          </a:blip>
          <a:srcRect l="10234" t="8245" r="18829" b="41528"/>
          <a:stretch/>
        </p:blipFill>
        <p:spPr>
          <a:xfrm>
            <a:off x="4655840" y="1540829"/>
            <a:ext cx="6840760" cy="404841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8000" endPos="28000" dist="5000" dir="5400000" sy="-100000" algn="bl" rotWithShape="0"/>
          </a:effectLst>
        </p:spPr>
      </p:pic>
      <p:graphicFrame>
        <p:nvGraphicFramePr>
          <p:cNvPr id="279" name="Google Shape;279;p20"/>
          <p:cNvGraphicFramePr/>
          <p:nvPr/>
        </p:nvGraphicFramePr>
        <p:xfrm>
          <a:off x="551384" y="50179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{882355C4-9E7D-462A-A899-C1B382862F57}</a:tableStyleId>
              </a:tblPr>
              <a:tblGrid>
                <a:gridCol w="54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2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"/>
          <p:cNvSpPr txBox="1"/>
          <p:nvPr/>
        </p:nvSpPr>
        <p:spPr>
          <a:xfrm>
            <a:off x="623392" y="24802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목차</a:t>
            </a:r>
            <a:endParaRPr sz="3600" b="1" i="0" u="none" strike="noStrike" cap="none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3719736" y="1182553"/>
            <a:ext cx="6471882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endParaRPr sz="3200" b="1" i="0" u="none" strike="noStrike" cap="none">
              <a:solidFill>
                <a:srgbClr val="492B9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200"/>
              <a:buFont typeface="Malgun Gothic"/>
              <a:buAutoNum type="arabicPlain"/>
            </a:pPr>
            <a:r>
              <a:rPr lang="ko-KR" sz="3200" b="1" i="0" u="none" strike="noStrike" cap="none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소개</a:t>
            </a:r>
            <a:endParaRPr sz="3200" b="1" i="0" u="none" strike="noStrike" cap="none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	과제 선정 배경 및 목표</a:t>
            </a: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2 스타벅스 상권 분석</a:t>
            </a:r>
            <a:endParaRPr sz="32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	데이터 소개 및 시각화</a:t>
            </a: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3  서울시 카페 입지 분석</a:t>
            </a:r>
            <a:endParaRPr sz="32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	데이터 소개 및 시각화</a:t>
            </a: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200"/>
              <a:buFont typeface="Malgun Gothic"/>
              <a:buAutoNum type="arabicPlain" startAt="4"/>
            </a:pPr>
            <a:r>
              <a:rPr lang="ko-KR" sz="32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endParaRPr sz="32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92B9D"/>
                </a:solidFill>
                <a:latin typeface="Malgun Gothic"/>
                <a:ea typeface="Malgun Gothic"/>
                <a:cs typeface="Malgun Gothic"/>
                <a:sym typeface="Malgun Gothic"/>
              </a:rPr>
              <a:t>	카페 위치 추천</a:t>
            </a:r>
            <a:endParaRPr sz="1600" b="1">
              <a:solidFill>
                <a:srgbClr val="492B9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1">
              <a:solidFill>
                <a:srgbClr val="492B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85" name="Google Shape;285;p21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t="8137" r="16717" b="17611"/>
          <a:stretch/>
        </p:blipFill>
        <p:spPr>
          <a:xfrm>
            <a:off x="4645158" y="1484784"/>
            <a:ext cx="6945949" cy="417646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8000" endPos="28000" dist="5000" dir="5400000" sy="-100000" algn="bl" rotWithShape="0"/>
          </a:effectLst>
        </p:spPr>
      </p:pic>
      <p:cxnSp>
        <p:nvCxnSpPr>
          <p:cNvPr id="287" name="Google Shape;287;p21"/>
          <p:cNvCxnSpPr/>
          <p:nvPr/>
        </p:nvCxnSpPr>
        <p:spPr>
          <a:xfrm>
            <a:off x="839416" y="2316942"/>
            <a:ext cx="2592288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1"/>
          <p:cNvSpPr txBox="1"/>
          <p:nvPr/>
        </p:nvSpPr>
        <p:spPr>
          <a:xfrm>
            <a:off x="286745" y="1916832"/>
            <a:ext cx="3780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KOSIS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551384" y="2636912"/>
            <a:ext cx="3960440" cy="28623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뷰티풀숲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인구 수와 여성인구 수 크롤링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&lt;기준단위&gt;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행정구</a:t>
            </a:r>
            <a:endParaRPr sz="1800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&lt;기준분기&gt;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0" name="Google Shape;290;p21"/>
          <p:cNvGraphicFramePr/>
          <p:nvPr/>
        </p:nvGraphicFramePr>
        <p:xfrm>
          <a:off x="623392" y="47251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{882355C4-9E7D-462A-A899-C1B382862F57}</a:tableStyleId>
              </a:tblPr>
              <a:tblGrid>
                <a:gridCol w="54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97" name="Google Shape;297;p22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2"/>
          <p:cNvSpPr txBox="1"/>
          <p:nvPr/>
        </p:nvSpPr>
        <p:spPr>
          <a:xfrm>
            <a:off x="5013984" y="827420"/>
            <a:ext cx="5472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파싱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22"/>
          <p:cNvCxnSpPr/>
          <p:nvPr/>
        </p:nvCxnSpPr>
        <p:spPr>
          <a:xfrm>
            <a:off x="4151784" y="1169090"/>
            <a:ext cx="3384376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0" name="Google Shape;3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252"/>
            <a:ext cx="11887203" cy="397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06" name="Google Shape;306;p23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7" name="Google Shape;3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816" y="870247"/>
            <a:ext cx="5904656" cy="55166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>
            <a:off x="4396904" y="775117"/>
            <a:ext cx="762992" cy="53285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3"/>
          <p:cNvSpPr txBox="1"/>
          <p:nvPr/>
        </p:nvSpPr>
        <p:spPr>
          <a:xfrm>
            <a:off x="4367808" y="970045"/>
            <a:ext cx="864096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임대료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직장인구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음식점 수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여성비율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소득 분위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인구 수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479376" y="1135874"/>
            <a:ext cx="1512168" cy="41162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전체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4367808" y="1091579"/>
            <a:ext cx="1080120" cy="651799"/>
          </a:xfrm>
          <a:prstGeom prst="donut">
            <a:avLst>
              <a:gd name="adj" fmla="val 802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1631504" y="2780928"/>
            <a:ext cx="263860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378099" y="3501000"/>
            <a:ext cx="3377400" cy="965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411560" y="3690282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생존율에 있어서 가장 중요한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변수는 </a:t>
            </a:r>
            <a:r>
              <a:rPr lang="ko-KR" sz="18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3"/>
          <p:cNvSpPr/>
          <p:nvPr/>
        </p:nvSpPr>
        <p:spPr>
          <a:xfrm>
            <a:off x="407368" y="1844824"/>
            <a:ext cx="2975992" cy="79208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407368" y="1916832"/>
            <a:ext cx="30963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 5년 생존율과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변수들 간의 상관계수 분석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407375" y="5301200"/>
            <a:ext cx="3377400" cy="792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454224" y="5521424"/>
            <a:ext cx="324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sz="18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행정구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별로 나눔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3"/>
          <p:cNvSpPr/>
          <p:nvPr/>
        </p:nvSpPr>
        <p:spPr>
          <a:xfrm>
            <a:off x="1631504" y="4653136"/>
            <a:ext cx="264000" cy="504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25" name="Google Shape;325;p24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360" y="1687235"/>
            <a:ext cx="3726398" cy="22458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7" name="Google Shape;3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3792" y="1691917"/>
            <a:ext cx="3744416" cy="224113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28" name="Google Shape;32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4232" y="1687234"/>
            <a:ext cx="3733694" cy="22458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29" name="Google Shape;329;p24"/>
          <p:cNvSpPr/>
          <p:nvPr/>
        </p:nvSpPr>
        <p:spPr>
          <a:xfrm>
            <a:off x="911424" y="1196752"/>
            <a:ext cx="2520280" cy="3600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4835860" y="1196752"/>
            <a:ext cx="2520280" cy="3600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8790939" y="1169132"/>
            <a:ext cx="2520280" cy="36004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5년 생존율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1162481" y="4938412"/>
            <a:ext cx="4084108" cy="100811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1276825" y="5119302"/>
            <a:ext cx="856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 별로 상이한 임대료와 매출액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임대료와 매출액은 대체적으로 비례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6173369" y="4938412"/>
            <a:ext cx="4171103" cy="100811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임대료와 매출액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행정구 별로 </a:t>
            </a:r>
            <a:r>
              <a:rPr lang="ko-KR" sz="18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클러스터링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5375920" y="5301208"/>
            <a:ext cx="648072" cy="2880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 w="254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464" y="1052736"/>
            <a:ext cx="8369567" cy="568863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42" name="Google Shape;342;p25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3" name="Google Shape;343;p25"/>
          <p:cNvSpPr/>
          <p:nvPr/>
        </p:nvSpPr>
        <p:spPr>
          <a:xfrm>
            <a:off x="8899113" y="2420888"/>
            <a:ext cx="720080" cy="576064"/>
          </a:xfrm>
          <a:prstGeom prst="donut">
            <a:avLst>
              <a:gd name="adj" fmla="val 365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5"/>
          <p:cNvSpPr/>
          <p:nvPr/>
        </p:nvSpPr>
        <p:spPr>
          <a:xfrm>
            <a:off x="2428671" y="1340768"/>
            <a:ext cx="4968552" cy="2736304"/>
          </a:xfrm>
          <a:prstGeom prst="donut">
            <a:avLst>
              <a:gd name="adj" fmla="val 1836"/>
            </a:avLst>
          </a:prstGeom>
          <a:solidFill>
            <a:srgbClr val="538CD5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1677895" y="4008410"/>
            <a:ext cx="3888432" cy="2228901"/>
          </a:xfrm>
          <a:prstGeom prst="donut">
            <a:avLst>
              <a:gd name="adj" fmla="val 2402"/>
            </a:avLst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8806687" y="2060848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1상권</a:t>
            </a:r>
            <a:endParaRPr sz="1600"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5422311" y="1052736"/>
            <a:ext cx="14277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2상권</a:t>
            </a:r>
            <a:endParaRPr sz="1600" b="1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5456247" y="4653136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3상권</a:t>
            </a:r>
            <a:endParaRPr sz="1600" b="1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54" name="Google Shape;354;p26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5" name="Google Shape;3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84" y="1197024"/>
            <a:ext cx="4144332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56" name="Google Shape;356;p26"/>
          <p:cNvSpPr txBox="1"/>
          <p:nvPr/>
        </p:nvSpPr>
        <p:spPr>
          <a:xfrm>
            <a:off x="767408" y="3861048"/>
            <a:ext cx="427247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1 상권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(중구)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4">
            <a:alphaModFix/>
          </a:blip>
          <a:srcRect t="3657"/>
          <a:stretch/>
        </p:blipFill>
        <p:spPr>
          <a:xfrm>
            <a:off x="5181364" y="755374"/>
            <a:ext cx="6099212" cy="54453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7248128" y="377921"/>
            <a:ext cx="4536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인구 수 대비 음식점 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5447928" y="692696"/>
            <a:ext cx="504056" cy="321646"/>
          </a:xfrm>
          <a:prstGeom prst="donut">
            <a:avLst>
              <a:gd name="adj" fmla="val 365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65" name="Google Shape;365;p27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6" name="Google Shape;3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84" y="1197024"/>
            <a:ext cx="4144332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67" name="Google Shape;367;p27"/>
          <p:cNvSpPr txBox="1"/>
          <p:nvPr/>
        </p:nvSpPr>
        <p:spPr>
          <a:xfrm>
            <a:off x="767408" y="3861048"/>
            <a:ext cx="427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1 상권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(중구)</a:t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4">
            <a:alphaModFix/>
          </a:blip>
          <a:srcRect t="4008"/>
          <a:stretch/>
        </p:blipFill>
        <p:spPr>
          <a:xfrm>
            <a:off x="5181364" y="775252"/>
            <a:ext cx="6099212" cy="542542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/>
          <p:nvPr/>
        </p:nvSpPr>
        <p:spPr>
          <a:xfrm>
            <a:off x="5447928" y="692696"/>
            <a:ext cx="504056" cy="321646"/>
          </a:xfrm>
          <a:prstGeom prst="donut">
            <a:avLst>
              <a:gd name="adj" fmla="val 365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7248128" y="377921"/>
            <a:ext cx="4536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인구 수 대비 직장 인구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499314" y="4621778"/>
            <a:ext cx="4248472" cy="118348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유동인구가 높음을 유추 할 수 있다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77" name="Google Shape;377;p28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 l="12065" t="3013"/>
          <a:stretch/>
        </p:blipFill>
        <p:spPr>
          <a:xfrm>
            <a:off x="6022209" y="1003852"/>
            <a:ext cx="5402383" cy="53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5058271" y="1340768"/>
            <a:ext cx="1109737" cy="446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음식점 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 인구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 비율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소득 분위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인구 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660060" y="1124744"/>
            <a:ext cx="4062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행정구 분기별 데이터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p28"/>
          <p:cNvCxnSpPr/>
          <p:nvPr/>
        </p:nvCxnSpPr>
        <p:spPr>
          <a:xfrm>
            <a:off x="670229" y="1556792"/>
            <a:ext cx="3889224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2" name="Google Shape;38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85" y="1207502"/>
            <a:ext cx="4149807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83" name="Google Shape;383;p28"/>
          <p:cNvSpPr txBox="1"/>
          <p:nvPr/>
        </p:nvSpPr>
        <p:spPr>
          <a:xfrm>
            <a:off x="767408" y="3861048"/>
            <a:ext cx="4272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2 상권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(강남구 서초구 종로구 송파구 성동구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용산구 강서구 구로구 금천구 영등포구)</a:t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7896200" y="692696"/>
            <a:ext cx="2261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중요도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90" name="Google Shape;390;p29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1" name="Google Shape;391;p29"/>
          <p:cNvPicPr preferRelativeResize="0"/>
          <p:nvPr/>
        </p:nvPicPr>
        <p:blipFill rotWithShape="1">
          <a:blip r:embed="rId3">
            <a:alphaModFix/>
          </a:blip>
          <a:srcRect l="11430" t="3045"/>
          <a:stretch/>
        </p:blipFill>
        <p:spPr>
          <a:xfrm>
            <a:off x="6035283" y="993913"/>
            <a:ext cx="5461317" cy="524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9"/>
          <p:cNvSpPr txBox="1"/>
          <p:nvPr/>
        </p:nvSpPr>
        <p:spPr>
          <a:xfrm>
            <a:off x="5058270" y="1383154"/>
            <a:ext cx="1181746" cy="427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 비율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음식점 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소득 분위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 인구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인구 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3" name="Google Shape;3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84" y="1196752"/>
            <a:ext cx="4152008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94" name="Google Shape;394;p29"/>
          <p:cNvSpPr txBox="1"/>
          <p:nvPr/>
        </p:nvSpPr>
        <p:spPr>
          <a:xfrm>
            <a:off x="767408" y="3861048"/>
            <a:ext cx="427247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 상권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(마포구 관악구 동작구 강동구 중랑구 성북구 양천구 서대문구 광진구 강북구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도봉구 동대문구 은평구)</a:t>
            </a:r>
            <a:endParaRPr/>
          </a:p>
        </p:txBody>
      </p:sp>
      <p:sp>
        <p:nvSpPr>
          <p:cNvPr id="395" name="Google Shape;395;p29"/>
          <p:cNvSpPr txBox="1"/>
          <p:nvPr/>
        </p:nvSpPr>
        <p:spPr>
          <a:xfrm>
            <a:off x="7896200" y="692696"/>
            <a:ext cx="2261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 중요도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1"/>
          <p:cNvGrpSpPr/>
          <p:nvPr/>
        </p:nvGrpSpPr>
        <p:grpSpPr>
          <a:xfrm>
            <a:off x="3979480" y="1453581"/>
            <a:ext cx="4233042" cy="3950841"/>
            <a:chOff x="2220547" y="1234308"/>
            <a:chExt cx="4702909" cy="4389384"/>
          </a:xfrm>
        </p:grpSpPr>
        <p:sp>
          <p:nvSpPr>
            <p:cNvPr id="401" name="Google Shape;401;p31"/>
            <p:cNvSpPr/>
            <p:nvPr/>
          </p:nvSpPr>
          <p:spPr>
            <a:xfrm rot="10800000">
              <a:off x="2220547" y="1234308"/>
              <a:ext cx="4702909" cy="4389384"/>
            </a:xfrm>
            <a:prstGeom prst="rect">
              <a:avLst/>
            </a:prstGeom>
            <a:gradFill>
              <a:gsLst>
                <a:gs pos="0">
                  <a:srgbClr val="E96380">
                    <a:alpha val="16862"/>
                  </a:srgbClr>
                </a:gs>
                <a:gs pos="100000">
                  <a:srgbClr val="70A4D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2244147" y="1254238"/>
              <a:ext cx="4657189" cy="4349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403" name="Google Shape;403;p31"/>
          <p:cNvSpPr/>
          <p:nvPr/>
        </p:nvSpPr>
        <p:spPr>
          <a:xfrm>
            <a:off x="4152649" y="1615205"/>
            <a:ext cx="3886702" cy="362759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4331873" y="1801907"/>
            <a:ext cx="3519217" cy="3254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5736726" y="2195640"/>
            <a:ext cx="718551" cy="718551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5771243" y="2293105"/>
            <a:ext cx="649514" cy="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Arial"/>
              <a:buNone/>
            </a:pPr>
            <a:r>
              <a:rPr lang="ko-KR" sz="2933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  <a:endParaRPr sz="2933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7" name="Google Shape;407;p31"/>
          <p:cNvSpPr txBox="1"/>
          <p:nvPr/>
        </p:nvSpPr>
        <p:spPr>
          <a:xfrm>
            <a:off x="4323577" y="3366772"/>
            <a:ext cx="3544844" cy="57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sz="3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4"/>
          <p:cNvGrpSpPr/>
          <p:nvPr/>
        </p:nvGrpSpPr>
        <p:grpSpPr>
          <a:xfrm>
            <a:off x="3979480" y="1453581"/>
            <a:ext cx="4233042" cy="3950841"/>
            <a:chOff x="2220547" y="1234308"/>
            <a:chExt cx="4702909" cy="4389384"/>
          </a:xfrm>
        </p:grpSpPr>
        <p:sp>
          <p:nvSpPr>
            <p:cNvPr id="96" name="Google Shape;96;p4"/>
            <p:cNvSpPr/>
            <p:nvPr/>
          </p:nvSpPr>
          <p:spPr>
            <a:xfrm rot="10800000">
              <a:off x="2220547" y="1234308"/>
              <a:ext cx="4702909" cy="4389384"/>
            </a:xfrm>
            <a:prstGeom prst="rect">
              <a:avLst/>
            </a:prstGeom>
            <a:gradFill>
              <a:gsLst>
                <a:gs pos="0">
                  <a:srgbClr val="E96380">
                    <a:alpha val="16862"/>
                  </a:srgbClr>
                </a:gs>
                <a:gs pos="100000">
                  <a:srgbClr val="70A4D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244147" y="1254238"/>
              <a:ext cx="4657189" cy="4349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4152649" y="1615205"/>
            <a:ext cx="3886702" cy="362759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4331873" y="1801907"/>
            <a:ext cx="3519217" cy="3254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736726" y="2195640"/>
            <a:ext cx="718551" cy="718551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771243" y="2293105"/>
            <a:ext cx="649514" cy="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Arial"/>
              <a:buNone/>
            </a:pPr>
            <a:r>
              <a:rPr lang="ko-KR" sz="2933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  <a:endParaRPr sz="2933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323577" y="3366772"/>
            <a:ext cx="3544844" cy="57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 소개</a:t>
            </a:r>
            <a:endParaRPr sz="3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13" name="Google Shape;413;p32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4" name="Google Shape;4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96" y="1124744"/>
            <a:ext cx="4144332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15" name="Google Shape;4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408" y="944318"/>
            <a:ext cx="2438095" cy="24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/>
          <p:nvPr/>
        </p:nvSpPr>
        <p:spPr>
          <a:xfrm>
            <a:off x="2999656" y="1268760"/>
            <a:ext cx="3456384" cy="1368152"/>
          </a:xfrm>
          <a:prstGeom prst="wedgeRoundRectCallout">
            <a:avLst>
              <a:gd name="adj1" fmla="val -36074"/>
              <a:gd name="adj2" fmla="val 76943"/>
              <a:gd name="adj3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1상권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카페를 창업하고 싶은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사람에게 추천 한다면?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911424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직장인구 유동인구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고려할 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4367808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임대료 대비 매출액이 높은 곳이 아님을 숙지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8040216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명동이란 지역특성 상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초대규모 자본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카페창업을 추천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25" name="Google Shape;425;p33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6" name="Google Shape;42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96" y="1124744"/>
            <a:ext cx="4149807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27" name="Google Shape;4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408" y="898037"/>
            <a:ext cx="2581840" cy="2581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3"/>
          <p:cNvSpPr/>
          <p:nvPr/>
        </p:nvSpPr>
        <p:spPr>
          <a:xfrm>
            <a:off x="2999656" y="1268760"/>
            <a:ext cx="3456384" cy="1368152"/>
          </a:xfrm>
          <a:prstGeom prst="wedgeRoundRectCallout">
            <a:avLst>
              <a:gd name="adj1" fmla="val -36074"/>
              <a:gd name="adj2" fmla="val 76943"/>
              <a:gd name="adj3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2상권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카페를 창업하고 싶은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사람에게 추천 한다면?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3"/>
          <p:cNvSpPr/>
          <p:nvPr/>
        </p:nvSpPr>
        <p:spPr>
          <a:xfrm>
            <a:off x="911424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주위 음식점 수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직장인구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고려할 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3"/>
          <p:cNvSpPr/>
          <p:nvPr/>
        </p:nvSpPr>
        <p:spPr>
          <a:xfrm>
            <a:off x="4367808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생존률이 높은 종로구를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8040216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음식점이 밀집되어있는 곳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대규모 자본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카페창업을 추천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37" name="Google Shape;437;p34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8" name="Google Shape;4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096" y="1124744"/>
            <a:ext cx="4152008" cy="2448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39" name="Google Shape;43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416" y="980728"/>
            <a:ext cx="2376264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4"/>
          <p:cNvSpPr/>
          <p:nvPr/>
        </p:nvSpPr>
        <p:spPr>
          <a:xfrm>
            <a:off x="2999656" y="1268760"/>
            <a:ext cx="3456384" cy="1368152"/>
          </a:xfrm>
          <a:prstGeom prst="wedgeRoundRectCallout">
            <a:avLst>
              <a:gd name="adj1" fmla="val -36074"/>
              <a:gd name="adj2" fmla="val 76943"/>
              <a:gd name="adj3" fmla="val 16667"/>
            </a:avLst>
          </a:prstGeom>
          <a:solidFill>
            <a:srgbClr val="D8D8D8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3상권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카페를 창업하고 싶은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사람에게 추천 한다면?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911424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 인구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</a:t>
            </a: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주위 음식점 수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고려할 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4367808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생존률이 높은 광진구를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8040216" y="3933056"/>
            <a:ext cx="2880320" cy="19442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여성이 선호할 만한 </a:t>
            </a: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고려하여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소규모 자본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카페창업을 추천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36" y="1844824"/>
            <a:ext cx="6355804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1956048" y="1456128"/>
            <a:ext cx="4572000" cy="38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 대비 구매 건수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1" name="Google Shape;451;p30"/>
          <p:cNvPicPr preferRelativeResize="0"/>
          <p:nvPr/>
        </p:nvPicPr>
        <p:blipFill rotWithShape="1">
          <a:blip r:embed="rId4">
            <a:alphaModFix/>
          </a:blip>
          <a:srcRect l="2697" t="3256"/>
          <a:stretch/>
        </p:blipFill>
        <p:spPr>
          <a:xfrm>
            <a:off x="6312024" y="974034"/>
            <a:ext cx="5790750" cy="533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0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시각화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53" name="Google Shape;453;p30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4" name="Google Shape;454;p30"/>
          <p:cNvSpPr/>
          <p:nvPr/>
        </p:nvSpPr>
        <p:spPr>
          <a:xfrm>
            <a:off x="3629472" y="1810747"/>
            <a:ext cx="720080" cy="576064"/>
          </a:xfrm>
          <a:prstGeom prst="donut">
            <a:avLst>
              <a:gd name="adj" fmla="val 365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0"/>
          <p:cNvSpPr/>
          <p:nvPr/>
        </p:nvSpPr>
        <p:spPr>
          <a:xfrm>
            <a:off x="1919536" y="3068960"/>
            <a:ext cx="720080" cy="576064"/>
          </a:xfrm>
          <a:prstGeom prst="donut">
            <a:avLst>
              <a:gd name="adj" fmla="val 365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0"/>
          <p:cNvSpPr txBox="1"/>
          <p:nvPr/>
        </p:nvSpPr>
        <p:spPr>
          <a:xfrm>
            <a:off x="8616280" y="692696"/>
            <a:ext cx="2261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매출액 / 건수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5"/>
          <p:cNvGrpSpPr/>
          <p:nvPr/>
        </p:nvGrpSpPr>
        <p:grpSpPr>
          <a:xfrm>
            <a:off x="3979480" y="1453581"/>
            <a:ext cx="4233042" cy="3950841"/>
            <a:chOff x="2220547" y="1234308"/>
            <a:chExt cx="4702909" cy="4389384"/>
          </a:xfrm>
        </p:grpSpPr>
        <p:sp>
          <p:nvSpPr>
            <p:cNvPr id="462" name="Google Shape;462;p35"/>
            <p:cNvSpPr/>
            <p:nvPr/>
          </p:nvSpPr>
          <p:spPr>
            <a:xfrm rot="10800000">
              <a:off x="2220547" y="1234308"/>
              <a:ext cx="4702909" cy="4389384"/>
            </a:xfrm>
            <a:prstGeom prst="rect">
              <a:avLst/>
            </a:prstGeom>
            <a:gradFill>
              <a:gsLst>
                <a:gs pos="0">
                  <a:srgbClr val="E96380">
                    <a:alpha val="16862"/>
                  </a:srgbClr>
                </a:gs>
                <a:gs pos="100000">
                  <a:srgbClr val="70A4D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244147" y="1254238"/>
              <a:ext cx="4657189" cy="4349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464" name="Google Shape;464;p35"/>
          <p:cNvSpPr/>
          <p:nvPr/>
        </p:nvSpPr>
        <p:spPr>
          <a:xfrm>
            <a:off x="4152649" y="1615205"/>
            <a:ext cx="3886702" cy="362759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4331873" y="1801907"/>
            <a:ext cx="3519217" cy="3254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771243" y="2293105"/>
            <a:ext cx="649514" cy="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Arial"/>
              <a:buNone/>
            </a:pPr>
            <a:r>
              <a:rPr lang="ko-KR" sz="2933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  <a:endParaRPr sz="2933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4323577" y="3140968"/>
            <a:ext cx="3544844" cy="57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감사합니다</a:t>
            </a:r>
            <a:endParaRPr sz="32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/>
        </p:nvSpPr>
        <p:spPr>
          <a:xfrm>
            <a:off x="623390" y="267547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 dirty="0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분석</a:t>
            </a:r>
            <a:r>
              <a:rPr lang="en-US" altLang="ko-KR" sz="3600" b="1" dirty="0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ko-KR" sz="3600" b="1" dirty="0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배경</a:t>
            </a:r>
            <a:endParaRPr sz="3600" b="1" dirty="0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09" name="Google Shape;109;p5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5" descr="http://image.chosun.com/sitedata/image/201512/17/2015121704085_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5560" y="980728"/>
            <a:ext cx="7848872" cy="523258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527" y="1429272"/>
            <a:ext cx="4577409" cy="321372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17" name="Google Shape;117;p6"/>
          <p:cNvSpPr txBox="1"/>
          <p:nvPr/>
        </p:nvSpPr>
        <p:spPr>
          <a:xfrm>
            <a:off x="623390" y="267547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분석 배경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18" name="Google Shape;118;p6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4474" y="1429273"/>
            <a:ext cx="5190472" cy="321372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20" name="Google Shape;120;p6"/>
          <p:cNvSpPr/>
          <p:nvPr/>
        </p:nvSpPr>
        <p:spPr>
          <a:xfrm>
            <a:off x="1230558" y="5229200"/>
            <a:ext cx="4001345" cy="4320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커져 가는 커피시장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6384032" y="5229200"/>
            <a:ext cx="4577409" cy="4320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카페는 이미 포화상태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/>
        </p:nvSpPr>
        <p:spPr>
          <a:xfrm>
            <a:off x="623390" y="267547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분석 배경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28" name="Google Shape;128;p7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520" y="1309962"/>
            <a:ext cx="82391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1636" y="3068960"/>
            <a:ext cx="723900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5800" y="2132856"/>
            <a:ext cx="39243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/>
          <p:nvPr/>
        </p:nvSpPr>
        <p:spPr>
          <a:xfrm>
            <a:off x="4770512" y="4680824"/>
            <a:ext cx="5328592" cy="72008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1809259" y="5013176"/>
            <a:ext cx="4122143" cy="72008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4799856" y="3356992"/>
            <a:ext cx="5164147" cy="72008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/>
        </p:nvSpPr>
        <p:spPr>
          <a:xfrm>
            <a:off x="623390" y="267547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과제 수행 목표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41" name="Google Shape;141;p8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994" y="1844824"/>
            <a:ext cx="2494734" cy="249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0256" y="1669278"/>
            <a:ext cx="2808312" cy="2808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8"/>
          <p:cNvCxnSpPr/>
          <p:nvPr/>
        </p:nvCxnSpPr>
        <p:spPr>
          <a:xfrm>
            <a:off x="1235460" y="5157192"/>
            <a:ext cx="194421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8"/>
          <p:cNvCxnSpPr/>
          <p:nvPr/>
        </p:nvCxnSpPr>
        <p:spPr>
          <a:xfrm>
            <a:off x="8976320" y="5157192"/>
            <a:ext cx="194421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3641" y="1937079"/>
            <a:ext cx="2272709" cy="2272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8"/>
          <p:cNvCxnSpPr/>
          <p:nvPr/>
        </p:nvCxnSpPr>
        <p:spPr>
          <a:xfrm>
            <a:off x="5087888" y="5157192"/>
            <a:ext cx="194421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8"/>
          <p:cNvSpPr txBox="1"/>
          <p:nvPr/>
        </p:nvSpPr>
        <p:spPr>
          <a:xfrm>
            <a:off x="1106506" y="4787850"/>
            <a:ext cx="216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1800">
                <a:solidFill>
                  <a:schemeClr val="dk1"/>
                </a:solidFill>
              </a:rPr>
              <a:t>수집,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5339916" y="4782857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 검증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9228348" y="4750591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추천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3979480" y="1453581"/>
            <a:ext cx="4233042" cy="3950841"/>
            <a:chOff x="2220547" y="1234308"/>
            <a:chExt cx="4702909" cy="4389384"/>
          </a:xfrm>
        </p:grpSpPr>
        <p:sp>
          <p:nvSpPr>
            <p:cNvPr id="156" name="Google Shape;156;p9"/>
            <p:cNvSpPr/>
            <p:nvPr/>
          </p:nvSpPr>
          <p:spPr>
            <a:xfrm rot="10800000">
              <a:off x="2220547" y="1234308"/>
              <a:ext cx="4702909" cy="4389384"/>
            </a:xfrm>
            <a:prstGeom prst="rect">
              <a:avLst/>
            </a:prstGeom>
            <a:gradFill>
              <a:gsLst>
                <a:gs pos="0">
                  <a:srgbClr val="E96380">
                    <a:alpha val="16862"/>
                  </a:srgbClr>
                </a:gs>
                <a:gs pos="100000">
                  <a:srgbClr val="70A4D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2244147" y="1254238"/>
              <a:ext cx="4657189" cy="43495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58" name="Google Shape;158;p9"/>
          <p:cNvSpPr/>
          <p:nvPr/>
        </p:nvSpPr>
        <p:spPr>
          <a:xfrm>
            <a:off x="4152649" y="1615205"/>
            <a:ext cx="3886702" cy="362759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4331873" y="1801907"/>
            <a:ext cx="3519217" cy="3254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5736726" y="2195640"/>
            <a:ext cx="718551" cy="718551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5771243" y="2293105"/>
            <a:ext cx="649514" cy="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Arial"/>
              <a:buNone/>
            </a:pPr>
            <a:r>
              <a:rPr lang="ko-KR" sz="2933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  <a:endParaRPr sz="2933" b="1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4323577" y="3366772"/>
            <a:ext cx="3544844" cy="57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스타벅스 분석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/>
        </p:nvSpPr>
        <p:spPr>
          <a:xfrm>
            <a:off x="389504" y="2460957"/>
            <a:ext cx="4118180" cy="244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셀레니움, 뷰티풀숲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매장 명, 주소를 구 단위로 저장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25개 구, 총 568개 매장 정보</a:t>
            </a:r>
            <a:endParaRPr sz="1800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spcBef>
                <a:spcPts val="80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울산 5개 구, 29개 매장 정보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623389" y="260648"/>
            <a:ext cx="441649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92B9D"/>
              </a:buClr>
              <a:buSzPts val="3600"/>
              <a:buFont typeface="Arial"/>
              <a:buNone/>
            </a:pPr>
            <a:r>
              <a:rPr lang="ko-KR" sz="3600" b="1">
                <a:solidFill>
                  <a:srgbClr val="492B9D"/>
                </a:solidFill>
                <a:latin typeface="Arimo"/>
                <a:ea typeface="Arimo"/>
                <a:cs typeface="Arimo"/>
                <a:sym typeface="Arimo"/>
              </a:rPr>
              <a:t>데이터 설명</a:t>
            </a:r>
            <a:endParaRPr sz="3600" b="1">
              <a:solidFill>
                <a:srgbClr val="492B9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69" name="Google Shape;169;p10"/>
          <p:cNvCxnSpPr/>
          <p:nvPr/>
        </p:nvCxnSpPr>
        <p:spPr>
          <a:xfrm>
            <a:off x="407368" y="267547"/>
            <a:ext cx="0" cy="590081"/>
          </a:xfrm>
          <a:prstGeom prst="straightConnector1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1412776"/>
            <a:ext cx="7265729" cy="431433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8000" endPos="28000" dist="5000" dir="5400000" sy="-100000" algn="bl" rotWithShape="0"/>
          </a:effectLst>
        </p:spPr>
      </p:pic>
      <p:cxnSp>
        <p:nvCxnSpPr>
          <p:cNvPr id="171" name="Google Shape;171;p10"/>
          <p:cNvCxnSpPr/>
          <p:nvPr/>
        </p:nvCxnSpPr>
        <p:spPr>
          <a:xfrm>
            <a:off x="695400" y="2636912"/>
            <a:ext cx="2376264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10"/>
          <p:cNvSpPr txBox="1"/>
          <p:nvPr/>
        </p:nvSpPr>
        <p:spPr>
          <a:xfrm>
            <a:off x="-60687" y="2276872"/>
            <a:ext cx="3780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스타벅스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1383</Words>
  <Application>Microsoft Office PowerPoint</Application>
  <PresentationFormat>와이드스크린</PresentationFormat>
  <Paragraphs>336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Arimo</vt:lpstr>
      <vt:lpstr>Lato</vt:lpstr>
      <vt:lpstr>Raleway</vt:lpstr>
      <vt:lpstr>Malgun Gothic</vt:lpstr>
      <vt:lpstr>Arial</vt:lpstr>
      <vt:lpstr>Simple Light</vt:lpstr>
      <vt:lpstr>Antonio template</vt:lpstr>
      <vt:lpstr>스타벅스로 알아보는  카페 최적 입지 선정 및 추천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스타벅스로 알아보는  카페 최적 입지 선정 및 추천</dc:title>
  <dc:creator>lg</dc:creator>
  <cp:lastModifiedBy>이 대성</cp:lastModifiedBy>
  <cp:revision>3</cp:revision>
  <dcterms:created xsi:type="dcterms:W3CDTF">2021-12-02T15:15:20Z</dcterms:created>
  <dcterms:modified xsi:type="dcterms:W3CDTF">2021-12-21T16:22:36Z</dcterms:modified>
</cp:coreProperties>
</file>